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671"/>
  </p:normalViewPr>
  <p:slideViewPr>
    <p:cSldViewPr snapToGrid="0">
      <p:cViewPr varScale="1">
        <p:scale>
          <a:sx n="81" d="100"/>
          <a:sy n="81" d="100"/>
        </p:scale>
        <p:origin x="122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AF6A-D926-FC44-B353-E6A5E6A693C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969D1-F7B3-F442-8703-BF75F9DF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969D1-F7B3-F442-8703-BF75F9DF92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F62-41AA-21DD-C6A8-E3DAA0662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A1826-CC7B-0D45-665D-D977C4D61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7B9DE-A6ED-0098-A290-856FE682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712F1-247C-4819-C66E-D640DF49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AAE1-1AB4-FF8B-B10D-B7D2AE9A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3D2A-19A0-924C-3D31-6D01ADCE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41CB0-0F63-3784-BE9A-76E9B0807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B1334-8A9E-40E2-8400-A181D14C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013A-CCC6-536F-69EB-6E24E43E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183FD-5EC6-EB85-A563-BE5E69D4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A785F-FBCB-B716-5FE3-6933A3EE2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AEFF6-8528-B370-801F-0397CA8A5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4975-C33A-F8CB-ACF9-F1BAED32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3157-DB88-8803-BC57-8BB3AE56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96794-5175-F651-DE43-474D51B2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7B25-5379-D405-D276-7CA3337E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793E-1E30-EA27-2F4E-602916E3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3A213-B667-C786-CE64-C5A4D70D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1B4B-0E1F-C474-C51D-DDBE4D7D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6295-7FD5-6C20-F8CA-849AFB70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B413-49D6-E143-7A99-F27C0F5F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47E04-8235-FEB7-D563-70908A145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EB1A7-CBDF-79DC-E92A-3737FA1A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83B5-96E7-71D7-D08C-CB2BD643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0796B-0C08-F0C6-CFDF-F0B9808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C657-46DB-A786-9A94-DF4809AF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367D-30F6-3009-4415-1699CE44D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EF260-1E97-E761-4C09-EE706649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54AE-A1B4-015C-35D7-D93A9045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130EB-7865-DAC4-B898-337C7FED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7EF40-68E7-011E-B88A-34FDC8FF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9180-5CF9-5C92-8E75-E8DE6CC4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9E0A1-E8B0-650B-B161-A4DC92F2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2E05E-A701-E483-ED16-749B89CF2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8C9EE-EA13-C3F3-9BC7-07E57CA09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09E3A-AE79-D247-D8B9-09CDE7524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D79A2-DCBE-2A95-CBA4-C14D3564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D45D0-046E-3C4F-5BC9-DD9326F6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42AD9-9F6C-A1F1-95CA-0D0CAAAF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099E-5D99-0E48-E699-4A0F0D5A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B595D-02CE-5FE4-B40B-B60E3B8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65E5F-24C9-4DE9-3A98-C416731C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E47EA-E8E9-88B5-6150-31CD07E9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0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E77B9-DC78-C4D3-096F-7BA0C55F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05E2-D93C-AC88-9A4E-723E7B53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6D937-AB2A-84BE-1C6B-1CD31DDF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7CF7-33A5-0452-9340-842748D1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1FCA5-274F-2F3C-32D0-2649B215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567B9-EC28-FFF2-871D-D712C6375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69420-06AC-4D95-8334-E6474D78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60046-E0E2-9FD6-B080-E9BD78E0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91551-109F-FFE8-7DC3-96089E42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E458-8595-A0D0-0C03-F1F5DF0A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60600-73AC-09DB-4E51-DEA2CA254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E343D-E581-A1FF-72D3-80865B452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1E324-37A8-B985-F28E-C6B3821F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DEADA-D031-07E8-3720-29DC401B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8D92D-DFC3-3E49-8A7B-0A32B12D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0F818-B898-F387-B893-8D181F1B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188C8-D821-DA40-AA8B-2E8E68D51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B8A4C-38E7-A0B5-A33D-26E581F36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181F-7F16-DA4D-91B6-BA1AD874FA5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7CC9-0EDD-0382-A847-E6837C107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0045-4765-A579-0B4C-289840874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2962-BD25-2749-B8F5-56B8AE77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upeifa.ca/student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office@upeifa.ca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98764A-11ED-134B-44AA-32677745AD7E}"/>
              </a:ext>
            </a:extLst>
          </p:cNvPr>
          <p:cNvSpPr/>
          <p:nvPr/>
        </p:nvSpPr>
        <p:spPr>
          <a:xfrm>
            <a:off x="-10510" y="-10510"/>
            <a:ext cx="12202510" cy="858025"/>
          </a:xfrm>
          <a:prstGeom prst="rect">
            <a:avLst/>
          </a:prstGeom>
          <a:solidFill>
            <a:srgbClr val="941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A02706-271E-251D-85EA-D8EE7DDB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16"/>
            <a:ext cx="10515600" cy="73501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 panose="02000503020000020003" pitchFamily="2" charset="0"/>
              </a:rPr>
              <a:t>Bargaining &amp; Negotiations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B6D6C-9290-79DE-1BFA-F14DC9C76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209" y="950443"/>
            <a:ext cx="5712617" cy="506110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800" b="1" dirty="0">
                <a:latin typeface="Avenir Book" panose="02000503020000020003" pitchFamily="2" charset="0"/>
                <a:cs typeface="FUTURA MEDIUM" panose="020B0602020204020303" pitchFamily="34" charset="-79"/>
              </a:rPr>
              <a:t>What are the key issues?</a:t>
            </a:r>
          </a:p>
          <a:p>
            <a:pPr>
              <a:lnSpc>
                <a:spcPct val="120000"/>
              </a:lnSpc>
            </a:pPr>
            <a:r>
              <a:rPr lang="en-US" sz="5200" b="1" dirty="0">
                <a:latin typeface="Avenir Book" panose="02000503020000020003" pitchFamily="2" charset="0"/>
                <a:cs typeface="Futura Medium" panose="020B0602020204020303" pitchFamily="34" charset="-79"/>
              </a:rPr>
              <a:t>Teaching Support &amp; Educational Quality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latin typeface="Avenir Book" panose="02000503020000020003" pitchFamily="2" charset="0"/>
                <a:cs typeface="Futura Medium" panose="020B0602020204020303" pitchFamily="34" charset="-79"/>
              </a:rPr>
              <a:t>Way more students, less full-time faculty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latin typeface="Avenir Book" panose="02000503020000020003" pitchFamily="2" charset="0"/>
                <a:cs typeface="Futura Medium" panose="020B0602020204020303" pitchFamily="34" charset="-79"/>
              </a:rPr>
              <a:t>The student-to-faculty ratio is higher than ever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latin typeface="Avenir Book" panose="02000503020000020003" pitchFamily="2" charset="0"/>
                <a:cs typeface="Futura Medium" panose="020B0602020204020303" pitchFamily="34" charset="-79"/>
              </a:rPr>
              <a:t>This means larger classes &amp; lots of classes with waitlists</a:t>
            </a:r>
          </a:p>
          <a:p>
            <a:pPr>
              <a:lnSpc>
                <a:spcPct val="120000"/>
              </a:lnSpc>
            </a:pPr>
            <a:r>
              <a:rPr lang="en-US" sz="5200" b="1" dirty="0">
                <a:latin typeface="Avenir Book" panose="02000503020000020003" pitchFamily="2" charset="0"/>
                <a:cs typeface="Futura Medium" panose="020B0602020204020303" pitchFamily="34" charset="-79"/>
              </a:rPr>
              <a:t>Accountability, Transparency, &amp; Collegial Governance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latin typeface="Avenir Book" panose="02000503020000020003" pitchFamily="2" charset="0"/>
                <a:cs typeface="Futura Medium" panose="020B0602020204020303" pitchFamily="34" charset="-79"/>
              </a:rPr>
              <a:t>Decision-making at UPEI is supposed to involve both faculty and administration, but in practice, faculty have become more and more excluded from this process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latin typeface="Avenir Book" panose="02000503020000020003" pitchFamily="2" charset="0"/>
                <a:cs typeface="Futura Medium" panose="020B0602020204020303" pitchFamily="34" charset="-79"/>
              </a:rPr>
              <a:t>Created a culture of mistrust and a lack of accountability</a:t>
            </a:r>
          </a:p>
          <a:p>
            <a:pPr>
              <a:lnSpc>
                <a:spcPct val="120000"/>
              </a:lnSpc>
            </a:pPr>
            <a:r>
              <a:rPr lang="en-US" sz="5200" b="1" dirty="0">
                <a:latin typeface="Avenir Book" panose="02000503020000020003" pitchFamily="2" charset="0"/>
                <a:cs typeface="Futura Medium" panose="020B0602020204020303" pitchFamily="34" charset="-79"/>
              </a:rPr>
              <a:t>Precarious Faculty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latin typeface="Avenir Book" panose="02000503020000020003" pitchFamily="2" charset="0"/>
                <a:cs typeface="Futura Medium" panose="020B0602020204020303" pitchFamily="34" charset="-79"/>
              </a:rPr>
              <a:t>53% of faculty have no job security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latin typeface="Avenir Book" panose="02000503020000020003" pitchFamily="2" charset="0"/>
                <a:cs typeface="Futura Medium" panose="020B0602020204020303" pitchFamily="34" charset="-79"/>
              </a:rPr>
              <a:t>Many also have no benefits</a:t>
            </a:r>
          </a:p>
          <a:p>
            <a:pPr>
              <a:lnSpc>
                <a:spcPct val="120000"/>
              </a:lnSpc>
            </a:pPr>
            <a:r>
              <a:rPr lang="en-US" sz="5200" b="1" dirty="0">
                <a:latin typeface="Avenir Book" panose="02000503020000020003" pitchFamily="2" charset="0"/>
                <a:cs typeface="Futura Medium" panose="020B0602020204020303" pitchFamily="34" charset="-79"/>
              </a:rPr>
              <a:t>Equity, Diversity, Inclusion, &amp; Indigenization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latin typeface="Avenir Book" panose="02000503020000020003" pitchFamily="2" charset="0"/>
                <a:cs typeface="Futura Medium" panose="020B0602020204020303" pitchFamily="34" charset="-79"/>
              </a:rPr>
              <a:t>We need to walk the walk when it comes to EDII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CFD5F-C38C-8471-C01D-2E0969AE25F9}"/>
              </a:ext>
            </a:extLst>
          </p:cNvPr>
          <p:cNvSpPr txBox="1"/>
          <p:nvPr/>
        </p:nvSpPr>
        <p:spPr>
          <a:xfrm>
            <a:off x="5888826" y="950443"/>
            <a:ext cx="612696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00" b="1" dirty="0">
                <a:latin typeface="Avenir Book" panose="02000503020000020003" pitchFamily="2" charset="0"/>
              </a:rPr>
              <a:t>Where are we now?</a:t>
            </a:r>
            <a:br>
              <a:rPr lang="en-US" sz="600" b="1" dirty="0">
                <a:latin typeface="Avenir Book" panose="02000503020000020003" pitchFamily="2" charset="0"/>
              </a:rPr>
            </a:br>
            <a:endParaRPr lang="en-US" sz="600" b="1" dirty="0">
              <a:latin typeface="Avenir Book" panose="02000503020000020003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venir Book" panose="02000503020000020003" pitchFamily="2" charset="0"/>
              </a:rPr>
              <a:t>Throughout months of negotiations, conciliation, and mediation, the FA has taken direct steps to work with the administration to find common ground. Unfortunately, the administration has not done the same.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venir Book" panose="02000503020000020003" pitchFamily="2" charset="0"/>
              </a:rPr>
              <a:t>Even after an 83% vote in support of a strike, we are still seeing a lack of respect for our bargaining concerns from the administration. This vote allows us to call us strike at any time in order to achieve a fair and reasonable deal (A strike deadline would be announced before a </a:t>
            </a:r>
            <a:r>
              <a:rPr lang="en-US" sz="1500">
                <a:latin typeface="Avenir Book" panose="02000503020000020003" pitchFamily="2" charset="0"/>
              </a:rPr>
              <a:t>strike starts). </a:t>
            </a:r>
            <a:endParaRPr lang="en-US" sz="1500" dirty="0">
              <a:latin typeface="Avenir Book" panose="02000503020000020003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b="1" u="sng" dirty="0">
                <a:latin typeface="Avenir Book" panose="02000503020000020003" pitchFamily="2" charset="0"/>
              </a:rPr>
              <a:t>No student has ever lost a semester due to job action.</a:t>
            </a:r>
            <a:endParaRPr lang="en-US" sz="600" dirty="0">
              <a:latin typeface="Avenir Book" panose="02000503020000020003" pitchFamily="2" charset="0"/>
            </a:endParaRPr>
          </a:p>
          <a:p>
            <a:pPr lvl="1"/>
            <a:endParaRPr lang="en-US" sz="600" dirty="0">
              <a:latin typeface="Avenir Book" panose="02000503020000020003" pitchFamily="2" charset="0"/>
            </a:endParaRPr>
          </a:p>
          <a:p>
            <a:r>
              <a:rPr lang="en-US" sz="2200" b="1" dirty="0">
                <a:latin typeface="Avenir Book" panose="02000503020000020003" pitchFamily="2" charset="0"/>
              </a:rPr>
              <a:t>What can I do? </a:t>
            </a:r>
            <a:endParaRPr lang="en-US" sz="300" b="1" dirty="0">
              <a:latin typeface="Avenir Book" panose="02000503020000020003" pitchFamily="2" charset="0"/>
            </a:endParaRPr>
          </a:p>
          <a:p>
            <a:endParaRPr lang="en-US" sz="300" b="1" dirty="0">
              <a:latin typeface="Avenir Book" panose="02000503020000020003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b="1" u="sng" dirty="0">
                <a:latin typeface="Avenir Book" panose="02000503020000020003" pitchFamily="2" charset="0"/>
              </a:rPr>
              <a:t>Student support is invaluable</a:t>
            </a:r>
            <a:r>
              <a:rPr lang="en-US" sz="1500" dirty="0">
                <a:latin typeface="Avenir Book" panose="02000503020000020003" pitchFamily="2" charset="0"/>
              </a:rPr>
              <a:t>. Contact administration and ask them to negotiate a fair and reasonable deal. See </a:t>
            </a:r>
            <a:r>
              <a:rPr lang="en-US" sz="1500" dirty="0">
                <a:latin typeface="Avenir Book" panose="02000503020000020003" pitchFamily="2" charset="0"/>
                <a:hlinkClick r:id="rId3"/>
              </a:rPr>
              <a:t>https://www.upeifa.ca/students/</a:t>
            </a:r>
            <a:r>
              <a:rPr lang="en-US" sz="1500" dirty="0">
                <a:latin typeface="Avenir Book" panose="02000503020000020003" pitchFamily="2" charset="0"/>
              </a:rPr>
              <a:t> for more details about how.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venir Book" panose="02000503020000020003" pitchFamily="2" charset="0"/>
              </a:rPr>
              <a:t>Stay informed! See the link above for Student-specific FAQs. If you have questions, email </a:t>
            </a:r>
            <a:r>
              <a:rPr lang="en-US" sz="1500" dirty="0">
                <a:latin typeface="Avenir Book" panose="02000503020000020003" pitchFamily="2" charset="0"/>
                <a:hlinkClick r:id="rId4"/>
              </a:rPr>
              <a:t>office@upeifa.ca</a:t>
            </a:r>
            <a:r>
              <a:rPr lang="en-US" sz="1500" dirty="0">
                <a:latin typeface="Avenir Book" panose="02000503020000020003" pitchFamily="2" charset="0"/>
              </a:rPr>
              <a:t> or ask your profs.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venir Book" panose="02000503020000020003" pitchFamily="2" charset="0"/>
              </a:rPr>
              <a:t>Show support for the UPEIFA on social media. Like, share, retweet, etc.! </a:t>
            </a:r>
          </a:p>
        </p:txBody>
      </p:sp>
      <p:pic>
        <p:nvPicPr>
          <p:cNvPr id="1026" name="Picture 2" descr="Facebook Logo PNG Vector (SVG) Free Download">
            <a:extLst>
              <a:ext uri="{FF2B5EF4-FFF2-40B4-BE49-F238E27FC236}">
                <a16:creationId xmlns:a16="http://schemas.microsoft.com/office/drawing/2014/main" id="{CF31349B-F404-B4DA-7C75-8BCA19F3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43" y="6341386"/>
            <a:ext cx="180226" cy="1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- Wikipedia">
            <a:extLst>
              <a:ext uri="{FF2B5EF4-FFF2-40B4-BE49-F238E27FC236}">
                <a16:creationId xmlns:a16="http://schemas.microsoft.com/office/drawing/2014/main" id="{09D2DF0E-183D-8660-03CB-A18A249A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57" y="6340319"/>
            <a:ext cx="219188" cy="1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B22E4A8-F061-5C1B-2FCC-27C3F771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43" y="6321320"/>
            <a:ext cx="186262" cy="1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D4FD4-41BD-14C7-9BDE-F5CBDC17FE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908" y="5907557"/>
            <a:ext cx="2308129" cy="791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E85-C172-B144-D3DD-A8E682F35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5946" y="5863150"/>
            <a:ext cx="1219103" cy="7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314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Calibri Light</vt:lpstr>
      <vt:lpstr>Office Theme 2013 - 2022</vt:lpstr>
      <vt:lpstr>Bargaining &amp; Negotiations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Bargaining &amp; Negotiations </dc:title>
  <dc:creator>Nia Phillips</dc:creator>
  <cp:lastModifiedBy>Kimberly Mears</cp:lastModifiedBy>
  <cp:revision>19</cp:revision>
  <dcterms:created xsi:type="dcterms:W3CDTF">2023-01-11T15:58:13Z</dcterms:created>
  <dcterms:modified xsi:type="dcterms:W3CDTF">2023-03-06T19:06:17Z</dcterms:modified>
</cp:coreProperties>
</file>